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6905" autoAdjust="0"/>
  </p:normalViewPr>
  <p:slideViewPr>
    <p:cSldViewPr snapToGrid="0" snapToObjects="1">
      <p:cViewPr varScale="1">
        <p:scale>
          <a:sx n="22" d="100"/>
          <a:sy n="22" d="100"/>
        </p:scale>
        <p:origin x="-198" y="-286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CFD7-D4DB-9646-BA10-65033F233BC1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D32C1-15B1-094C-B67D-34EB0DB3B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38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D32C1-15B1-094C-B67D-34EB0DB3B07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113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243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208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182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304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185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251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23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07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1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228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76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E3D0-6F0E-C946-BA9B-890F555BFE44}" type="datetimeFigureOut">
              <a:rPr lang="en-US" smtClean="0"/>
              <a:pPr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09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172701" y="6502402"/>
            <a:ext cx="33200064" cy="17500598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3600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10172702" y="7874003"/>
            <a:ext cx="10894542" cy="1588346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4400" b="1" dirty="0" smtClean="0">
              <a:latin typeface="Times New Roman"/>
              <a:cs typeface="Times New Roman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1435723" y="7874001"/>
            <a:ext cx="21501917" cy="15883461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4400" b="1" dirty="0" smtClean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120" y="6502400"/>
            <a:ext cx="9094939" cy="25806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4800" b="1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337630"/>
            <a:ext cx="37312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Helvetica"/>
              </a:rPr>
              <a:t>Differential Electron Flux Spectra Measured by the </a:t>
            </a:r>
            <a:r>
              <a:rPr lang="en-US" sz="8000" dirty="0" err="1" smtClean="0">
                <a:latin typeface="Helvetica"/>
              </a:rPr>
              <a:t>Magnetospheric</a:t>
            </a:r>
            <a:r>
              <a:rPr lang="en-US" sz="8000" dirty="0" smtClean="0">
                <a:latin typeface="Helvetica"/>
              </a:rPr>
              <a:t> </a:t>
            </a:r>
            <a:r>
              <a:rPr lang="en-US" sz="8000" dirty="0" err="1" smtClean="0">
                <a:latin typeface="Helvetica"/>
              </a:rPr>
              <a:t>Multiscale</a:t>
            </a:r>
            <a:r>
              <a:rPr lang="en-US" sz="8000" dirty="0" smtClean="0">
                <a:latin typeface="Helvetica"/>
              </a:rPr>
              <a:t> </a:t>
            </a:r>
            <a:r>
              <a:rPr lang="en-US" sz="8000" dirty="0" smtClean="0">
                <a:latin typeface="Helvetica"/>
              </a:rPr>
              <a:t>Mission </a:t>
            </a:r>
            <a:r>
              <a:rPr lang="en-US" sz="8000" dirty="0" smtClean="0">
                <a:latin typeface="Helvetica"/>
              </a:rPr>
              <a:t>Show </a:t>
            </a:r>
            <a:r>
              <a:rPr lang="en-US" sz="8000" dirty="0" smtClean="0">
                <a:latin typeface="Helvetica"/>
              </a:rPr>
              <a:t>Strong Field-aligned Electron Population of </a:t>
            </a:r>
            <a:r>
              <a:rPr lang="en-US" sz="8000" dirty="0" err="1" smtClean="0">
                <a:latin typeface="Helvetica"/>
              </a:rPr>
              <a:t>Ionospheric</a:t>
            </a:r>
            <a:r>
              <a:rPr lang="en-US" sz="8000" dirty="0" smtClean="0">
                <a:latin typeface="Helvetica"/>
              </a:rPr>
              <a:t> Origin </a:t>
            </a:r>
            <a:endParaRPr lang="en-US" sz="8000" dirty="0">
              <a:latin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1" y="6858332"/>
            <a:ext cx="8719458" cy="101567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40871" y="30068273"/>
            <a:ext cx="12069542" cy="2240527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latin typeface="Times New Roman"/>
                <a:cs typeface="Times New Roman"/>
              </a:rPr>
              <a:t>This research was supported in part by NSF grants AGS-1543598, AGS-1202537, an NESSF fellowship, and NASA grants to the Theory and Modeling Program, FIELDS team, and the Fast Plasma Investigation of the MMS mission.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0872" y="29277537"/>
            <a:ext cx="12069541" cy="790736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1" dirty="0" smtClean="0">
                <a:latin typeface="Helvetica"/>
                <a:cs typeface="Helvetica"/>
              </a:rPr>
              <a:t>Acknowledgements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702" y="6858333"/>
            <a:ext cx="32755460" cy="1015668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Results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10878" y="8229006"/>
            <a:ext cx="8699180" cy="17611828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000" b="1" i="1" dirty="0" smtClean="0">
                <a:latin typeface="Times New Roman"/>
                <a:cs typeface="Times New Roman"/>
              </a:rPr>
              <a:t>Motivation and Context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9475" y="8864839"/>
            <a:ext cx="8550582" cy="230644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Wave particle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interatcion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     </a:t>
            </a:r>
            <a:r>
              <a:rPr lang="en-US" sz="3200" i="1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How can magnetic reconnection occur in a </a:t>
            </a:r>
            <a:r>
              <a:rPr lang="en-US" sz="3200" i="1" dirty="0" err="1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collisionless</a:t>
            </a:r>
            <a:r>
              <a:rPr lang="en-US" sz="3200" i="1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i="1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plasma?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This outstanding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mystery in plasma physics fueled the successful launch of NASA’s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Magnetospheric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Multiscale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(MMS) mission. The primary science goal of MMS is to reveal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the small-scale, 3D structure and dynamics of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the elusive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electron diffusion region (EDR) believed to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hold the key to the reconnection puzzle.</a:t>
            </a:r>
          </a:p>
          <a:p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  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How can we infer a spacecraft’s trajectory through the geometry of magnetic reconnection?</a:t>
            </a:r>
            <a:r>
              <a:rPr lang="en-US" sz="3200" b="1" i="1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Answering this question is crucial for interpreting satellite observations of reconnection in Earth’s magnetosphere. Viewed from the frame of a reconnection X-line at the magnetopause, the spacecraft’s motion is often a complex, nonlinear path through the various reconnection regions. Approaching this problem quantitatively, we have developed an algorithm that takes as input two quantities measured by MMS and outputs a trajectory through particle-in-cell (PIC) simulations of magnetic reconnection along which the input measurements are matched [1].</a:t>
            </a:r>
          </a:p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     Here, we apply our algorithm to study the recently reported magnetopause EDR crossing captured by MMS on 16 October 2015 [2, 3, 4]. We can assess the trajectory’s accuracy by quantifying errors between MMS and PIC data, and we compare simulation energy and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pitc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</a:rPr>
              <a:t>Khazanov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, G. V., A.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</a:rPr>
              <a:t>Glocer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, and E. W.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</a:rPr>
              <a:t>Himwich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 (2014), Magnetosphere-ionosphere energy interchange in the electron diffuse aurora, J. </a:t>
            </a:r>
            <a:r>
              <a:rPr lang="en-US" sz="3200" dirty="0" err="1" smtClean="0">
                <a:solidFill>
                  <a:schemeClr val="accent3">
                    <a:lumMod val="50000"/>
                  </a:schemeClr>
                </a:solidFill>
              </a:rPr>
              <a:t>Geophys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. Res. 	</a:t>
            </a: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Space</a:t>
            </a:r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1028466" y="29277537"/>
            <a:ext cx="19332387" cy="3031263"/>
            <a:chOff x="11028466" y="28898036"/>
            <a:chExt cx="19332387" cy="3031263"/>
          </a:xfrm>
        </p:grpSpPr>
        <p:sp>
          <p:nvSpPr>
            <p:cNvPr id="53" name="TextBox 52"/>
            <p:cNvSpPr txBox="1"/>
            <p:nvPr/>
          </p:nvSpPr>
          <p:spPr>
            <a:xfrm>
              <a:off x="11028466" y="28898036"/>
              <a:ext cx="19332387" cy="303126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3200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31668" y="29688772"/>
              <a:ext cx="9567299" cy="2240527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sz="3200" dirty="0" smtClean="0">
                  <a:latin typeface="Times New Roman"/>
                  <a:cs typeface="Times New Roman"/>
                </a:rPr>
                <a:t>[1] </a:t>
              </a:r>
              <a:r>
                <a:rPr lang="en-US" sz="3200" i="1" dirty="0">
                  <a:latin typeface="Times New Roman"/>
                  <a:cs typeface="Times New Roman"/>
                </a:rPr>
                <a:t>Shuster et al.</a:t>
              </a:r>
              <a:r>
                <a:rPr lang="en-US" sz="3200" dirty="0">
                  <a:latin typeface="Times New Roman"/>
                  <a:cs typeface="Times New Roman"/>
                </a:rPr>
                <a:t> (2016), Geo. Res. </a:t>
              </a:r>
              <a:r>
                <a:rPr lang="en-US" sz="3200" dirty="0" err="1">
                  <a:latin typeface="Times New Roman"/>
                  <a:cs typeface="Times New Roman"/>
                </a:rPr>
                <a:t>Lett</a:t>
              </a:r>
              <a:r>
                <a:rPr lang="en-US" sz="3200" dirty="0">
                  <a:latin typeface="Times New Roman"/>
                  <a:cs typeface="Times New Roman"/>
                </a:rPr>
                <a:t>., under review.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[2] </a:t>
              </a:r>
              <a:r>
                <a:rPr lang="en-US" sz="3200" i="1" dirty="0">
                  <a:latin typeface="Times New Roman"/>
                  <a:cs typeface="Times New Roman"/>
                </a:rPr>
                <a:t>Burch et al.</a:t>
              </a:r>
              <a:r>
                <a:rPr lang="en-US" sz="3200" dirty="0">
                  <a:latin typeface="Times New Roman"/>
                  <a:cs typeface="Times New Roman"/>
                </a:rPr>
                <a:t> (2016), Science, </a:t>
              </a:r>
              <a:r>
                <a:rPr lang="en-US" sz="3200" b="1" dirty="0">
                  <a:latin typeface="Times New Roman"/>
                  <a:cs typeface="Times New Roman"/>
                </a:rPr>
                <a:t>352</a:t>
              </a:r>
              <a:r>
                <a:rPr lang="en-US" sz="3200" dirty="0">
                  <a:latin typeface="Times New Roman"/>
                  <a:cs typeface="Times New Roman"/>
                </a:rPr>
                <a:t>(6290), aaf2939.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[3] </a:t>
              </a:r>
              <a:r>
                <a:rPr lang="en-US" sz="3200" i="1" dirty="0" err="1">
                  <a:latin typeface="Times New Roman"/>
                  <a:cs typeface="Times New Roman"/>
                </a:rPr>
                <a:t>Torbert</a:t>
              </a:r>
              <a:r>
                <a:rPr lang="en-US" sz="3200" i="1" dirty="0">
                  <a:latin typeface="Times New Roman"/>
                  <a:cs typeface="Times New Roman"/>
                </a:rPr>
                <a:t> et 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2016)</a:t>
              </a:r>
              <a:r>
                <a:rPr lang="en-US" sz="3200" dirty="0">
                  <a:latin typeface="Times New Roman"/>
                  <a:cs typeface="Times New Roman"/>
                </a:rPr>
                <a:t>, </a:t>
              </a:r>
              <a:r>
                <a:rPr lang="en-US" sz="3200" dirty="0" smtClean="0">
                  <a:latin typeface="Times New Roman"/>
                  <a:cs typeface="Times New Roman"/>
                </a:rPr>
                <a:t>Geo. Res. </a:t>
              </a:r>
              <a:r>
                <a:rPr lang="en-US" sz="3200" dirty="0" err="1" smtClean="0">
                  <a:latin typeface="Times New Roman"/>
                  <a:cs typeface="Times New Roman"/>
                </a:rPr>
                <a:t>Lett</a:t>
              </a:r>
              <a:r>
                <a:rPr lang="en-US" sz="3200" dirty="0" smtClean="0">
                  <a:latin typeface="Times New Roman"/>
                  <a:cs typeface="Times New Roman"/>
                </a:rPr>
                <a:t>., </a:t>
              </a:r>
              <a:r>
                <a:rPr lang="en-US" sz="3200" b="1" dirty="0" smtClean="0">
                  <a:latin typeface="Times New Roman"/>
                  <a:cs typeface="Times New Roman"/>
                </a:rPr>
                <a:t>43</a:t>
              </a:r>
              <a:r>
                <a:rPr lang="en-US" sz="3200" dirty="0" smtClean="0">
                  <a:latin typeface="Times New Roman"/>
                  <a:cs typeface="Times New Roman"/>
                </a:rPr>
                <a:t>,</a:t>
              </a:r>
              <a:r>
                <a:rPr lang="en-US" sz="3200" dirty="0">
                  <a:latin typeface="Times New Roman"/>
                  <a:cs typeface="Times New Roman"/>
                </a:rPr>
                <a:t> </a:t>
              </a:r>
              <a:r>
                <a:rPr lang="en-US" sz="3200" dirty="0" smtClean="0">
                  <a:latin typeface="Times New Roman"/>
                  <a:cs typeface="Times New Roman"/>
                </a:rPr>
                <a:t>5918-5925.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[4] </a:t>
              </a:r>
              <a:r>
                <a:rPr lang="en-US" sz="3200" i="1" dirty="0">
                  <a:latin typeface="Times New Roman"/>
                  <a:cs typeface="Times New Roman"/>
                </a:rPr>
                <a:t>Denton et al.</a:t>
              </a:r>
              <a:r>
                <a:rPr lang="en-US" sz="3200" dirty="0">
                  <a:latin typeface="Times New Roman"/>
                  <a:cs typeface="Times New Roman"/>
                </a:rPr>
                <a:t> (2016), Geo. Res. </a:t>
              </a:r>
              <a:r>
                <a:rPr lang="en-US" sz="3200" dirty="0" err="1">
                  <a:latin typeface="Times New Roman"/>
                  <a:cs typeface="Times New Roman"/>
                </a:rPr>
                <a:t>Lett</a:t>
              </a:r>
              <a:r>
                <a:rPr lang="en-US" sz="3200" dirty="0">
                  <a:latin typeface="Times New Roman"/>
                  <a:cs typeface="Times New Roman"/>
                </a:rPr>
                <a:t>., </a:t>
              </a:r>
              <a:r>
                <a:rPr lang="en-US" sz="3200" b="1" dirty="0">
                  <a:latin typeface="Times New Roman"/>
                  <a:cs typeface="Times New Roman"/>
                </a:rPr>
                <a:t>43</a:t>
              </a:r>
              <a:r>
                <a:rPr lang="en-US" sz="3200" dirty="0">
                  <a:latin typeface="Times New Roman"/>
                  <a:cs typeface="Times New Roman"/>
                </a:rPr>
                <a:t>, 5589-5596</a:t>
              </a:r>
              <a:r>
                <a:rPr lang="en-US" sz="3200" dirty="0" smtClean="0">
                  <a:latin typeface="Times New Roman"/>
                  <a:cs typeface="Times New Roman"/>
                </a:rPr>
                <a:t>.</a:t>
              </a:r>
              <a:endParaRPr lang="en-US" sz="3200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28466" y="28898036"/>
              <a:ext cx="19332387" cy="79073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4000" b="1" dirty="0" smtClean="0">
                  <a:latin typeface="Helvetica"/>
                  <a:cs typeface="Helvetica"/>
                </a:rPr>
                <a:t>References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595767" y="29688772"/>
              <a:ext cx="9765086" cy="2240527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sz="3200" dirty="0" smtClean="0">
                  <a:latin typeface="Times New Roman"/>
                  <a:cs typeface="Times New Roman"/>
                </a:rPr>
                <a:t>[5] </a:t>
              </a:r>
              <a:r>
                <a:rPr lang="en-US" sz="3200" i="1" dirty="0" err="1" smtClean="0">
                  <a:latin typeface="Times New Roman"/>
                  <a:cs typeface="Times New Roman"/>
                </a:rPr>
                <a:t>Daughton</a:t>
              </a:r>
              <a:r>
                <a:rPr lang="en-US" sz="3200" i="1" dirty="0" smtClean="0">
                  <a:latin typeface="Times New Roman"/>
                  <a:cs typeface="Times New Roman"/>
                </a:rPr>
                <a:t> et al.</a:t>
              </a:r>
              <a:r>
                <a:rPr lang="en-US" sz="3200" dirty="0" smtClean="0">
                  <a:latin typeface="Times New Roman"/>
                  <a:cs typeface="Times New Roman"/>
                </a:rPr>
                <a:t> (2014), Phys. Plasmas</a:t>
              </a:r>
              <a:r>
                <a:rPr lang="en-US" sz="3200" i="1" dirty="0" smtClean="0">
                  <a:latin typeface="Times New Roman"/>
                  <a:cs typeface="Times New Roman"/>
                </a:rPr>
                <a:t>.</a:t>
              </a:r>
              <a:r>
                <a:rPr lang="en-US" sz="3200" dirty="0" smtClean="0">
                  <a:latin typeface="Times New Roman"/>
                  <a:cs typeface="Times New Roman"/>
                </a:rPr>
                <a:t>, </a:t>
              </a:r>
              <a:r>
                <a:rPr lang="en-US" sz="3200" b="1" dirty="0" smtClean="0">
                  <a:latin typeface="Times New Roman"/>
                  <a:cs typeface="Times New Roman"/>
                </a:rPr>
                <a:t>21</a:t>
              </a:r>
              <a:r>
                <a:rPr lang="en-US" sz="3200" dirty="0" smtClean="0">
                  <a:latin typeface="Times New Roman"/>
                  <a:cs typeface="Times New Roman"/>
                </a:rPr>
                <a:t>, 052307.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[6]</a:t>
              </a:r>
              <a:r>
                <a:rPr lang="en-US" sz="3200" i="1" dirty="0" smtClean="0">
                  <a:latin typeface="Times New Roman"/>
                  <a:cs typeface="Times New Roman"/>
                </a:rPr>
                <a:t> </a:t>
              </a:r>
              <a:r>
                <a:rPr lang="en-US" sz="3200" i="1" dirty="0" err="1" smtClean="0">
                  <a:latin typeface="Times New Roman"/>
                  <a:cs typeface="Times New Roman"/>
                </a:rPr>
                <a:t>Sonnerup</a:t>
              </a:r>
              <a:r>
                <a:rPr lang="en-US" sz="3200" i="1" dirty="0" smtClean="0">
                  <a:latin typeface="Times New Roman"/>
                  <a:cs typeface="Times New Roman"/>
                </a:rPr>
                <a:t> and </a:t>
              </a:r>
              <a:r>
                <a:rPr lang="en-US" sz="3200" i="1" dirty="0" err="1" smtClean="0">
                  <a:latin typeface="Times New Roman"/>
                  <a:cs typeface="Times New Roman"/>
                </a:rPr>
                <a:t>Scheible</a:t>
              </a:r>
              <a:r>
                <a:rPr lang="en-US" sz="3200" dirty="0" smtClean="0">
                  <a:latin typeface="Times New Roman"/>
                  <a:cs typeface="Times New Roman"/>
                </a:rPr>
                <a:t> (1998), ISSI/ESA, SR-001.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[7] </a:t>
              </a:r>
              <a:r>
                <a:rPr lang="en-US" sz="3200" i="1" dirty="0" err="1" smtClean="0">
                  <a:latin typeface="Times New Roman"/>
                  <a:cs typeface="Times New Roman"/>
                </a:rPr>
                <a:t>Hietala</a:t>
              </a:r>
              <a:r>
                <a:rPr lang="en-US" sz="3200" i="1" dirty="0" smtClean="0">
                  <a:latin typeface="Times New Roman"/>
                  <a:cs typeface="Times New Roman"/>
                </a:rPr>
                <a:t> et al.</a:t>
              </a:r>
              <a:r>
                <a:rPr lang="en-US" sz="3200" dirty="0" smtClean="0">
                  <a:latin typeface="Times New Roman"/>
                  <a:cs typeface="Times New Roman"/>
                </a:rPr>
                <a:t> (2015), Geo. Res. </a:t>
              </a:r>
              <a:r>
                <a:rPr lang="en-US" sz="3200" dirty="0" err="1" smtClean="0">
                  <a:latin typeface="Times New Roman"/>
                  <a:cs typeface="Times New Roman"/>
                </a:rPr>
                <a:t>Lett</a:t>
              </a:r>
              <a:r>
                <a:rPr lang="en-US" sz="3200" dirty="0" smtClean="0">
                  <a:latin typeface="Times New Roman"/>
                  <a:cs typeface="Times New Roman"/>
                </a:rPr>
                <a:t>., </a:t>
              </a:r>
              <a:r>
                <a:rPr lang="en-US" sz="3200" b="1" dirty="0" smtClean="0">
                  <a:latin typeface="Times New Roman"/>
                  <a:cs typeface="Times New Roman"/>
                </a:rPr>
                <a:t>42</a:t>
              </a:r>
              <a:r>
                <a:rPr lang="en-US" sz="3200" dirty="0" smtClean="0">
                  <a:latin typeface="Times New Roman"/>
                  <a:cs typeface="Times New Roman"/>
                </a:rPr>
                <a:t>, 7239-7247.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[8] </a:t>
              </a:r>
              <a:r>
                <a:rPr lang="en-US" sz="3200" i="1" dirty="0">
                  <a:latin typeface="Times New Roman"/>
                  <a:cs typeface="Times New Roman"/>
                </a:rPr>
                <a:t>Chen et 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2016)</a:t>
              </a:r>
              <a:r>
                <a:rPr lang="en-US" sz="3200" dirty="0">
                  <a:latin typeface="Times New Roman"/>
                  <a:cs typeface="Times New Roman"/>
                </a:rPr>
                <a:t>, </a:t>
              </a:r>
              <a:r>
                <a:rPr lang="en-US" sz="3200" dirty="0" smtClean="0">
                  <a:latin typeface="Times New Roman"/>
                  <a:cs typeface="Times New Roman"/>
                </a:rPr>
                <a:t>Geo. Res. </a:t>
              </a:r>
              <a:r>
                <a:rPr lang="en-US" sz="3200" dirty="0" err="1" smtClean="0">
                  <a:latin typeface="Times New Roman"/>
                  <a:cs typeface="Times New Roman"/>
                </a:rPr>
                <a:t>Lett</a:t>
              </a:r>
              <a:r>
                <a:rPr lang="en-US" sz="3200" dirty="0" smtClean="0">
                  <a:latin typeface="Times New Roman"/>
                  <a:cs typeface="Times New Roman"/>
                </a:rPr>
                <a:t>.</a:t>
              </a:r>
              <a:r>
                <a:rPr lang="en-US" sz="3200" dirty="0">
                  <a:latin typeface="Times New Roman"/>
                  <a:cs typeface="Times New Roman"/>
                </a:rPr>
                <a:t>, </a:t>
              </a:r>
              <a:r>
                <a:rPr lang="en-US" sz="3200" b="1" dirty="0" smtClean="0">
                  <a:latin typeface="Times New Roman"/>
                  <a:cs typeface="Times New Roman"/>
                </a:rPr>
                <a:t>43</a:t>
              </a:r>
              <a:r>
                <a:rPr lang="en-US" sz="3200" dirty="0">
                  <a:latin typeface="Times New Roman"/>
                  <a:cs typeface="Times New Roman"/>
                </a:rPr>
                <a:t>, </a:t>
              </a:r>
              <a:r>
                <a:rPr lang="en-US" sz="3200" dirty="0" smtClean="0">
                  <a:latin typeface="Times New Roman"/>
                  <a:cs typeface="Times New Roman"/>
                </a:rPr>
                <a:t>2405-2412.</a:t>
              </a:r>
              <a:endParaRPr lang="en-US" sz="3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6765943" y="24313919"/>
            <a:ext cx="14901300" cy="3981681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6765943" y="24313919"/>
            <a:ext cx="14901300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Future Work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0005044" y="5700242"/>
            <a:ext cx="3397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latin typeface="Helvetica"/>
                <a:cs typeface="Helvetica"/>
              </a:rPr>
              <a:t>????-????</a:t>
            </a:r>
            <a:endParaRPr lang="en-US" sz="4200" b="1" dirty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783581" y="25251015"/>
            <a:ext cx="8018401" cy="306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34963" indent="-334963">
              <a:buFont typeface="Wingdings" charset="0"/>
              <a:buChar char="w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Apply algorithm to more MMS EDR events.</a:t>
            </a:r>
          </a:p>
          <a:p>
            <a:pPr marL="334963" indent="-334963">
              <a:buFont typeface="Wingdings" charset="0"/>
              <a:buChar char="w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Compare more non-ideal quantities, such as: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•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•(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E+v</a:t>
            </a:r>
            <a:r>
              <a:rPr lang="en-US" sz="3200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×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∇•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3200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inertial terms, etc.</a:t>
            </a:r>
          </a:p>
          <a:p>
            <a:pPr marL="334963" indent="-334963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Extend methodology to 3D PIC simulations.</a:t>
            </a:r>
          </a:p>
          <a:p>
            <a:pPr marL="334963" indent="-334963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Explore PIC boundary condition dependence.</a:t>
            </a:r>
          </a:p>
          <a:p>
            <a:pPr marL="334963" indent="-334963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Include time dependence of PIC quantities.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581501" y="8343080"/>
            <a:ext cx="6962849" cy="102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 smtClean="0">
                <a:latin typeface="Times New Roman"/>
                <a:cs typeface="Times New Roman"/>
              </a:rPr>
              <a:t>Data Analysis </a:t>
            </a:r>
            <a:r>
              <a:rPr lang="en-US" sz="4000" b="1" dirty="0" smtClean="0">
                <a:latin typeface="Times New Roman"/>
                <a:cs typeface="Times New Roman"/>
              </a:rPr>
              <a:t>Methodology</a:t>
            </a:r>
          </a:p>
        </p:txBody>
      </p:sp>
      <p:pic>
        <p:nvPicPr>
          <p:cNvPr id="20" name="Picture 19" descr="NASA LOGO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96" y="0"/>
            <a:ext cx="4055370" cy="3711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844" y="179621"/>
            <a:ext cx="2965969" cy="296596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1593062" y="24308316"/>
            <a:ext cx="14901300" cy="3981681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593062" y="24308316"/>
            <a:ext cx="14901300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Conclusions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577640" y="25445198"/>
            <a:ext cx="14672704" cy="2752652"/>
          </a:xfrm>
          <a:prstGeom prst="rect">
            <a:avLst/>
          </a:prstGeom>
          <a:noFill/>
          <a:ln w="88900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748006" y="25511265"/>
            <a:ext cx="14719650" cy="27342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charset="0"/>
              <a:buChar char="w"/>
            </a:pP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We find a ‘best-fit’ trajectory through the PIC domain that matches MMS B</a:t>
            </a:r>
            <a:r>
              <a:rPr lang="en-US" sz="3200" b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and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3200" b="1" baseline="-25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iL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data from the magnetopause EDR encounter on 16 October 2015.</a:t>
            </a: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Crescent-shaped electron distributions observed by MMS in the EDR are consistent with simulation distributions at the corresponding time along the computed trajectory.</a:t>
            </a: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Overall ‘normalized error’ of less than 10% based on seven quantities compared.</a:t>
            </a:r>
          </a:p>
        </p:txBody>
      </p:sp>
      <p:pic>
        <p:nvPicPr>
          <p:cNvPr id="27" name="Picture 26" descr="t6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610"/>
          <a:stretch/>
        </p:blipFill>
        <p:spPr>
          <a:xfrm>
            <a:off x="35276623" y="25383184"/>
            <a:ext cx="5882815" cy="2862283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7312952" y="27275765"/>
            <a:ext cx="3717856" cy="560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000" dirty="0" smtClean="0">
                <a:latin typeface="Times New Roman"/>
                <a:cs typeface="Times New Roman"/>
              </a:rPr>
              <a:t>PIC B</a:t>
            </a:r>
            <a:r>
              <a:rPr lang="en-US" sz="3000" baseline="-25000" dirty="0" smtClean="0">
                <a:latin typeface="Times New Roman"/>
                <a:cs typeface="Times New Roman"/>
              </a:rPr>
              <a:t>L</a:t>
            </a:r>
            <a:r>
              <a:rPr lang="en-US" sz="3000" dirty="0" smtClean="0">
                <a:latin typeface="Times New Roman"/>
                <a:cs typeface="Times New Roman"/>
              </a:rPr>
              <a:t>-B</a:t>
            </a:r>
            <a:r>
              <a:rPr lang="en-US" sz="3000" baseline="-25000" dirty="0" smtClean="0">
                <a:latin typeface="Times New Roman"/>
                <a:cs typeface="Times New Roman"/>
              </a:rPr>
              <a:t>N</a:t>
            </a:r>
            <a:r>
              <a:rPr lang="en-US" sz="3000" dirty="0" smtClean="0">
                <a:latin typeface="Times New Roman"/>
                <a:cs typeface="Times New Roman"/>
              </a:rPr>
              <a:t> </a:t>
            </a:r>
            <a:r>
              <a:rPr lang="en-US" sz="3000" dirty="0" err="1" smtClean="0">
                <a:latin typeface="Times New Roman"/>
                <a:cs typeface="Times New Roman"/>
              </a:rPr>
              <a:t>Hodogram</a:t>
            </a:r>
            <a:endParaRPr lang="en-US" sz="3000" dirty="0" smtClean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44559" y="9365567"/>
            <a:ext cx="6799791" cy="18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Description points…</a:t>
            </a:r>
          </a:p>
          <a:p>
            <a:r>
              <a:rPr lang="en-US" sz="3200" dirty="0" smtClean="0">
                <a:latin typeface="Times New Roman"/>
                <a:cs typeface="Times New Roman"/>
              </a:rPr>
              <a:t>Reference to [Sonnerup1998]</a:t>
            </a:r>
          </a:p>
          <a:p>
            <a:r>
              <a:rPr lang="en-US" sz="3200" dirty="0" smtClean="0">
                <a:latin typeface="Times New Roman"/>
                <a:cs typeface="Times New Roman"/>
              </a:rPr>
              <a:t>Reference to [Hielata2015?]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475" y="13222871"/>
            <a:ext cx="8550582" cy="554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475" y="25801821"/>
            <a:ext cx="8550582" cy="619242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615121" y="3323182"/>
            <a:ext cx="42787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latin typeface="+mj-lt"/>
                <a:cs typeface="Helvetica"/>
              </a:rPr>
              <a:t>Conrad Schiff</a:t>
            </a:r>
            <a:r>
              <a:rPr lang="en-US" sz="4400" b="1" baseline="30000" dirty="0" smtClean="0">
                <a:latin typeface="+mj-lt"/>
                <a:cs typeface="Helvetica"/>
              </a:rPr>
              <a:t>1</a:t>
            </a:r>
            <a:r>
              <a:rPr lang="en-US" sz="4400" b="1" dirty="0" smtClean="0">
                <a:latin typeface="+mj-lt"/>
                <a:cs typeface="Helvetica"/>
              </a:rPr>
              <a:t> (Conrad.Schiff-1@nasa.gov</a:t>
            </a:r>
            <a:r>
              <a:rPr lang="en-US" sz="4400" b="1" dirty="0" smtClean="0">
                <a:latin typeface="+mj-lt"/>
                <a:cs typeface="Helvetica"/>
              </a:rPr>
              <a:t>)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lang="en-US" sz="4400" dirty="0" smtClean="0">
                <a:latin typeface="+mj-lt"/>
                <a:cs typeface="Helvetica"/>
              </a:rPr>
              <a:t>George Khazanov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Barbara </a:t>
            </a:r>
            <a:r>
              <a:rPr lang="en-US" sz="4400" dirty="0" smtClean="0">
                <a:latin typeface="+mj-lt"/>
                <a:cs typeface="Helvetica"/>
              </a:rPr>
              <a:t>L. </a:t>
            </a:r>
            <a:r>
              <a:rPr lang="en-US" sz="4400" dirty="0" smtClean="0">
                <a:latin typeface="+mj-lt"/>
                <a:cs typeface="Helvetica"/>
              </a:rPr>
              <a:t>Giles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lang="en-US" sz="4400" dirty="0" err="1" smtClean="0">
                <a:latin typeface="+mj-lt"/>
                <a:cs typeface="Helvetica"/>
              </a:rPr>
              <a:t>Levon</a:t>
            </a:r>
            <a:r>
              <a:rPr lang="en-US" sz="4400" dirty="0" smtClean="0">
                <a:latin typeface="+mj-lt"/>
                <a:cs typeface="Helvetica"/>
              </a:rPr>
              <a:t> A. Avanov</a:t>
            </a:r>
            <a:r>
              <a:rPr lang="en-US" sz="4400" baseline="30000" dirty="0" smtClean="0">
                <a:latin typeface="+mj-lt"/>
                <a:cs typeface="Helvetica"/>
              </a:rPr>
              <a:t>1,2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J.L. Burch</a:t>
            </a:r>
            <a:r>
              <a:rPr kumimoji="0" lang="en-US" sz="440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3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V.N. Coffey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4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J.C. Dorelli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D. Gershman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1,2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B. Lavraud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T. E. Moore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W.R. Paterson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C.J. Pollock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6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C.T.Russell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,Y. Saito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8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J.-A. Sauvaud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,R.J. Strangeway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 </a:t>
            </a:r>
            <a:r>
              <a:rPr lang="en-US" sz="4400" dirty="0" smtClean="0">
                <a:latin typeface="+mj-lt"/>
                <a:cs typeface="Helvetica"/>
              </a:rPr>
              <a:t>  |</a:t>
            </a:r>
            <a:r>
              <a:rPr lang="en-US" sz="4400" i="1" baseline="30000" dirty="0"/>
              <a:t>1</a:t>
            </a:r>
            <a:r>
              <a:rPr lang="en-US" sz="4400" i="1" dirty="0"/>
              <a:t>NASA Goddard Space Flight Center, Greenbelt,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2</a:t>
            </a:r>
            <a:r>
              <a:rPr lang="en-US" sz="4400" i="1" dirty="0" smtClean="0"/>
              <a:t>University </a:t>
            </a:r>
            <a:r>
              <a:rPr lang="en-US" sz="4400" i="1" dirty="0"/>
              <a:t>of Maryland, College Park,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3</a:t>
            </a:r>
            <a:r>
              <a:rPr lang="en-US" sz="4400" i="1" dirty="0" smtClean="0"/>
              <a:t>Southwest </a:t>
            </a:r>
            <a:r>
              <a:rPr lang="en-US" sz="4400" i="1" dirty="0"/>
              <a:t>Research Institute, San Antonio, </a:t>
            </a:r>
            <a:r>
              <a:rPr lang="en-US" sz="4400" i="1" dirty="0" smtClean="0"/>
              <a:t>TX, </a:t>
            </a:r>
            <a:r>
              <a:rPr lang="en-US" sz="4400" i="1" baseline="30000" dirty="0" smtClean="0"/>
              <a:t>4</a:t>
            </a:r>
            <a:r>
              <a:rPr lang="en-US" sz="4400" i="1" dirty="0" smtClean="0"/>
              <a:t>NASA </a:t>
            </a:r>
            <a:r>
              <a:rPr lang="en-US" sz="4400" i="1" dirty="0"/>
              <a:t>Marshall Space Flight Center, Huntsville, </a:t>
            </a:r>
            <a:r>
              <a:rPr lang="en-US" sz="4400" i="1" dirty="0" smtClean="0"/>
              <a:t>AL, </a:t>
            </a:r>
            <a:r>
              <a:rPr lang="en-US" sz="4400" i="1" baseline="30000" dirty="0" smtClean="0"/>
              <a:t>5</a:t>
            </a:r>
            <a:r>
              <a:rPr lang="en-US" sz="4400" i="1" dirty="0" smtClean="0"/>
              <a:t>Research </a:t>
            </a:r>
            <a:r>
              <a:rPr lang="en-US" sz="4400" i="1" dirty="0"/>
              <a:t>Institute in Astrophysics and </a:t>
            </a:r>
            <a:r>
              <a:rPr lang="en-US" sz="4400" i="1" dirty="0" err="1"/>
              <a:t>Planetology</a:t>
            </a:r>
            <a:r>
              <a:rPr lang="en-US" sz="4400" i="1" dirty="0"/>
              <a:t>, Toulouse, </a:t>
            </a:r>
            <a:r>
              <a:rPr lang="en-US" sz="4400" i="1" dirty="0" smtClean="0"/>
              <a:t>France, </a:t>
            </a:r>
            <a:r>
              <a:rPr lang="en-US" sz="4400" i="1" baseline="30000" dirty="0" smtClean="0"/>
              <a:t>6</a:t>
            </a:r>
            <a:r>
              <a:rPr lang="en-US" sz="4400" i="1" dirty="0" smtClean="0"/>
              <a:t>Denali </a:t>
            </a:r>
            <a:r>
              <a:rPr lang="en-US" sz="4400" i="1" dirty="0"/>
              <a:t>Scientific, Healy, </a:t>
            </a:r>
            <a:r>
              <a:rPr lang="en-US" sz="4400" i="1" dirty="0" smtClean="0"/>
              <a:t>AK, </a:t>
            </a:r>
            <a:r>
              <a:rPr lang="en-US" sz="4400" i="1" baseline="30000" dirty="0" smtClean="0"/>
              <a:t>7</a:t>
            </a:r>
            <a:r>
              <a:rPr lang="en-US" sz="4400" i="1" dirty="0" smtClean="0"/>
              <a:t>University </a:t>
            </a:r>
            <a:r>
              <a:rPr lang="en-US" sz="4400" i="1" dirty="0"/>
              <a:t>of California, Los Angeles, </a:t>
            </a:r>
            <a:r>
              <a:rPr lang="en-US" sz="4400" i="1" dirty="0" smtClean="0"/>
              <a:t>CA, </a:t>
            </a:r>
            <a:r>
              <a:rPr lang="en-US" sz="4400" i="1" baseline="30000" dirty="0" smtClean="0"/>
              <a:t>8</a:t>
            </a:r>
            <a:r>
              <a:rPr lang="en-US" sz="4400" i="1" dirty="0" smtClean="0"/>
              <a:t>Institute </a:t>
            </a:r>
            <a:r>
              <a:rPr lang="en-US" sz="4400" i="1" dirty="0"/>
              <a:t>for Space and </a:t>
            </a:r>
            <a:r>
              <a:rPr lang="en-US" sz="4400" i="1" dirty="0" err="1"/>
              <a:t>Astronautical</a:t>
            </a:r>
            <a:r>
              <a:rPr lang="en-US" sz="4400" i="1" dirty="0"/>
              <a:t> Science, Sagamihara, Japan</a:t>
            </a:r>
            <a:endParaRPr lang="en-US" sz="4400" dirty="0"/>
          </a:p>
          <a:p>
            <a:endParaRPr lang="en-US" sz="4400" dirty="0">
              <a:latin typeface="+mj-lt"/>
              <a:cs typeface="Helvetica"/>
            </a:endParaRPr>
          </a:p>
        </p:txBody>
      </p:sp>
      <p:sp>
        <p:nvSpPr>
          <p:cNvPr id="1028" name="AutoShape 4" descr="data:image/png;base64,iVBORw0KGgoAAAANSUhEUgAAAYgAAAFACAYAAACm+Ov/AAAABHNCSVQICAgIfAhkiAAAAAlwSFlzAAALEgAACxIB0t1+/AAAIABJREFUeJzt3XmYVNW19/HvAkEUwRFRICAgKigJ4hAUh0ZEMc4mGiNoNMYkajS5ahKTyODlmuk1XjWJRiNXIhrnJM4iRlHEEQEZFERomcUJJ0hk6PX+sU9J03R3na6qU6eq+vd5nnq66lTVOevQTa3aZ++9trk7IiIidbVIOwARESlNShAiIlIvJQgREamXEoSIiNRLCUJEROqlBCEiIvVSghARkXopQYiISL22iPMiM9sfOBToBPwbmA1MdPdVCcYmIiIparQFYWbnmNk04OfAVsA84F3gEOBJM/urmXVNPkwRESm2bC2IrYGB7v7v+p40s35AL2BxoQMTEZF0mWoxiYhIfXLupDazkYUMRERESkvOLQgzW+zu6n8QEalQjfZBmNknDT1F6LQWEZEKla2T+iPgAHdfWfcJM1uSTEgiIlIKsvVB3AZ0a+C5vxU4FhERKSEaxSQiIvVq8igmMxudQBwiIlJichnmekLBoxARkZKTS4KwgkchIiIlp8l9EGbWwt1rEopHRERKRKwWhJl1ztxXchARaR6yJggz6wvcV4RYRESkhGQr9z0IuAs4szjhiIhIqWi0D8LMPgW+6u6vFy8kEREpBdkSxE1Ae+AM14w6EZFmpdFLTO7+fWAOcHtxwhERkVIRa5irmZ3l7rcVIR4RESkRWROEmRnQxd1VvVVEpBnJOsw16nt4tAixiIhICYlbamOamR2QaCQiIlJS4vZBzAV2BxYBqwn1mNzdv5xseCIikpa4CaLeRYPcfVHBIxIRkZIQ6xJTlAi+BBwR3V8T970iIlKe4rYgRgH7A3u6+x5m1gm4190HJh2giIikI24r4GTCQkGrAdx9OdAuqaBERCR9cRPE2mi4qwOYWdvkQqqfmY01s5VmNjPm608zszlmNsvMNBNcRKSJ4iaIe6K6TNuZ2XnAk8AtyYVVr1uBo+O80Mx2B34GHOTufYEfJxmYiEglir2inJkNAY4iDHGd4O4TkwysgRi6AQ9lhteaWQ/gT8BOhI7z89z9TTP7LTDP3f+v2DGKiFSKLeK8yMx+6+4/AybWsy1NNwPfd/cFZnYgcCMwGNgDwMyeI7SSrnT3CemFKSJSfuJeYhpSz7ZjChlIU0X9IAcD95rZdOAmoGP09BaEiX2HAWcAfzGz9qkEKiJSphptQZjZ+cAFQI86ncPtgClJBhZDC2CVu/ev57mlwIvR+tlvm9mbQC/g1WIGKCJSzrK1IP4GHA88GP3M3PZz9+GFCsLMWpjZNDN7MNtLoxvu/ilQbWbfqLWfTOmPfwKDom07EZLDwkLFKyLSHGRbMOhjd38buAJ4J5pF3R0YbmbbFTCOHwGNLmtqZn8Dngf2MLPFZnYOMAw418xmmNlswlwNov6GD8xsDvAv4DJ3X1XAeEVEKl7cmdQzCDOpdyOU/n4A2Nvdv5Z3AGZdCENYrwIucfcT8t2niIjkL24ndY27rwdOAf7g7j8Bdi1QDP8L/IRoEp6IiJSGWMNcgXVm9i3gLEIfBECrfA9uZscCK919hplVEfUv1PM6JQ8RkRy4e72fq3HEbUGcAxwEXOXu1WbWHRif60FrGQicYGYLgTuBQWZW79rX7l6xt1GjRqUeg85P56bzq7xbvmK1INz9deDiWo+rgd/me3B3/wXwCwAzOxy41N3Pyne/IiKSP63pICIi9YrbB5E4d38GeCbtONJQVVWVdgiJquTzq+RzA51fcxe7WF+azMzLIU4RkVJiZngROqnrO/DNub5XRERKX7ZaTDs09BSQ9yQ5EREpXdn6IN4DFrHp/ASPHu+cVFAiIpK+bAliITDY3RfXfcLMliQTkoiIlIJsfRDXAts38NzvChyLiIiUEI1iEhGpUEUfxaTRSyIizUMuw1z3L3gUIiJScnJJEO8WPIoS9dRTsGFD2lGIiKRDfRANcIcDDvgPLVtOZOutp9K5cwvGjDmb7t27FTUOEZFc5dsHEXdFub7uPivXg+QrjQRRXb2Iww67j6VLLyFM+1hNz56jmDjxIiUJESkLiXdSm9lg4IZcD1CuRowYx9KlP2DjHMG2LFhwJSNGjEsxKhGR4slWamMYcClwdHHCKR3LltUAbetsbcvy5TVphCMiUnTZZlLfCuzl7u8VI5hS0rlzC2A1myaJ1XTqpCU0RKR5yPZpNwoYa2ZbFSOYUjJmzNn07DmKkCQANtCjxyjGjDk7tZhERIopaye1mZ0JDHf31C4zpTWTurp6ESNGjGPZMmfq1IsZP/5zTjpp16LHISKSi2KNYhrs7v/K9SD5KoVSG1ddBcuXw5/+lGoYIiKxFSVBpK0UEsRbb8Ehh8CyZdCyZaqhiIjEUpRaTGY208x+YWY9cz1Qudt9d9h1V5g8Oe1IRESKI+6QnOOB9cA9ZvaKmV1mZl0TjKsknXoq3Htv2lGIiBRHky8xmVkvYAQwzN2LcrGlFC4xAcyfD4ceqstMIlIeilbu28y6mdlPgbuAvYCf5nrQctWrF+y4I7z6atqRiIgkL9tEOQDM7CWgFXAvcKq7L0w0qhJ2zDHw2GNw4IFpRyIikqy4LYiz3L2/u/+6OScHgKFD4fHH045CRCR5cRPER2Y21sweAzCzPmZ2boJxlaxDD4XXX4cPPkg7EhGRZMVNEOOACUCn6PGbwI+TCKjUbbklHH44PPFE2pGIiCQrboLYyd3vAWoA3H090GzXWjv6aCUIEal8cRPEajPbEXAAMxsAfJzvwc1sSzN7ycymm9ksMxuV7z6LYdAgeOaZtKMQEUlW3FpM/YE/APsAs4EOwDfcfWbeAZht7e5rzKwlMAW42N1frvOakpgHkeEOHTvC1KnQtdlNFxSRclGUeRDuPg04HDgY+D6wdyGSQ7TvNdHdLQnDbksnEzTALPRDqBUhIpUs9kQ5d1/v7nPcfba7rytUAGbWwsymA+8AE939lULtO0lVVTBpUtpRiIgkJ9ZEuSS5ew2wr5m1B/5pZn3c/fW6rxs9evQX96uqqqiqqipajPWpqoJrrkk1BBGRTUyaNIlJBfzmWlLlvs1sBLDa3a+ps72k+iAg9EN06ACvvQadO6cdjYjI5opV7rtVPdt2yvWgtfdhZttG97cChgBz891vMZjBgAHwwgtpRyIikoxGE4SZDTKzpcAKM3vCzHar9XQhZgLsCjxtZjOAl4AJ7v5oAfZbFAcdBC++mHYUIiLJyNaC+B1wtLvvBNwMTIzmQADk3GzJcPdZUY2nfu7+ZXe/Kt99FpNaECJSybIliNbuPgfA3e8DTgL+amYnUQbDUZN24IEwYwasXZt2JCIihZctQawzs10yD6JkMRgYDfRKMK6y0K5dWIp0xoy0IxERKbxsCeJyoGPtDe6+lDBp7jdJBVVOBgxQP4SIVKZGE4S7P+nur9XeZmb93f3jcusvSMpBB6kfQkQqU+yZ1LXcUvAoyphaECJSqXJJEHmPXqoke+wRFg/68MO0IxERKaxcEsSVBY+ijLVoAf36wbRpaUciIlJYTU4Q7v7PJAIpZ/37K0GISOXJmiDMbAsz+79iBFOuunZ9nxtumM2gQaMYPvxKqqsXpR2SiEjeGi3WZ2bbAPcCD7r7jUWLavM4Sq5YX0Z19SIOP/weliy5lJBvV9Oz5ygmTryI7t27pR2eiDRjSRfrmwQ8mmZyKHUjRoxjyZIL2PhP2ZYFC65kxIhxKUYlIpK/bAliW2BJMQIpV8uW1QBt62xty/LlNWmEIyJSMNkWDDoM+Ed0ieeBYgRUbjp3DpeVNk0Sq+nUKZcBYiIipSPrgkFm1g74m7sfX5yQ6o2hpPsghgz5AwsWXEVYVlt9ECJSGvLtg4i1opyZbeHu63M9SL5KOUFASBIXXvgYzzxzCieffCNjxpyt5CAiqStKgkhbqScICCW/t90W3n8f2tbtkhARSUGxlhw9zsymm9mHZvaJmX1qZp/ketBK1Lp1KLvx+utpRyIiUhhxe1KvBb4N7Oju7d29nbu3TzCusvTlL8OsWWlHISJSGHETxBJgdslf50lZ375KECJSObINc834KfComT0DfJ7Z6O7XJBJVmerbF554Iu0oREQKI26CuAr4DGgDtE4unPKmFoSIVJK4CaKTu++TaCQVoHPnMJpp5Uro2DH760VESlncPohHzeyoRCOpAGZqRYhI5YibIM4HHjezf2uYa+M0kklEKkWsS0zu3i7pQCpF377w0ktpRyEikr+4E+VONrNtaz3ezsxOSi6s8qVLTCJSKeLWYprh7v3qbJvu7vsmFtmmxyqbKRiffAK77hp+tmyZdjQi0pwVpdRGA6+LOwKqWWnfHjp0gAUL0o5ERCQ/cRPEVDO7xsx6RrdrgFfzPbiZdTGzp8xsjpnNMrOL891nKejTB954I+0oRETyEzdBXASsBe4G7gL+A1xYgOOvBy5x972Bg4ALzWyvAuw3Vb17K0GISPmLO4ppNXB5oQ/u7u8A70T3PzOzN4DOwNxCH6uYeveGyZPTjkJEJD8lsy6mme0G9APKfpCoLjGJSCUoiY5mM9sGuA/4kbt/Vt9rRo8e/cX9qqoqqqqqihJbLnr3hrlzwT3MrhYRKYZJkyYxadKkgu0v9RXlzGwL4GHgMXe/roHXlM0w14xddoGpU6FLl7QjEZHmqljDXOs78Mhc31vH/wGvN5QcylXv3lpdTkTKWz59EN/N9+BmNhAYBhwRLWk6zcyG5rvfUqCRTCJS7hrtg2ikIJ8BW+V7cHefAlTkfOM+fWD27LSjEBHJXbYWxEdAr2gd6tq3dsCKIsRXttSCEJFyly1B3AZ0a+C5vxU4loqiBCEi5S71UUxxlOMoJnfYbrtQk2mnndKORkSao6KPYjKz0bkerDkxUytCRMpbLqOYTih4FBVKM6pFpJzlkiA0NzgmtSBEpJzlkiD2K3gUFWrPPeHNN9OOQkQkN3GXHO2cue/uNcmFU1l69YL589OOQkQkN1kThJn1JRTSkybq0QMWL4Z169KORESk6RpNEGY2iLBA0JnFCaeybLkldO4M1dVpRyIi0nTZWhAPAqe6+1vFCKYS6TKTiJSrbAnib8AIM61qkKs99lBHtYiUp0YThLt/H5gD3F6ccCqPEoSIlKusndTu/j/AhCLEUpH22EOXmESkPMUa5urutyUdSKXq1UstCBEpT3HnQQw0s7bR/eFmdo2ZNVTlVWrp2hXeew/WrEk7EhGRpok7k/pGYI2ZfQW4FFhAKAUuWbRsGeZDLFiQdiQiIk0TN0Gsj+ptnwj80d3/BLRLLqzKostMIlKOGl1ytJZPzeznwHDgMDNrAbRKLqzKopFMIlKO4rYgvgl8Dpzr7u8AXYD/l1hUFUYjmUSkHGUrtWEA7v6Ou1/j7pOjx4szI5s0iS47XWISkXKUrQXxtJldZGZda280s9ZmdoSZ/RX4dnLhVQZdYhKRctTomtRm1gb4DjAM6A58BLQBWgJPADe4+/TEgyzDNalrc4f27WHJkrBOtYhIMeS7JnWjCaLOgVoBOwH/dvePcj1gLso9QQDstx/8+c9wwAFpRyIizUW+CSL2inLuvs7dVxQ7OVSK3XdXR7WIlJdclhyVHPTsqclyIlJelCCKRAlCRMpN3FpMbaPJcZjZHmZ2QtQnITEpQYhIuYnbgngWaGNmnQmjl84ExhUiADMba2YrzWxmIfZXqpQgRKTcxE0Q5u5rgFMIQ1tPBfYuUAy3AkcXaF8lq3NnWLVKVV1FpHzEThBmdhBhPsQj0baWhQjA3Z8DVhViX6WsRQvYbTdYuDDtSERE4ombIH4M/Bz4h7vPMbMewNPJhVWZdJlJRMpJrGqu7v4M8AxA1Fn9vrtfnGRglagcEsT8+fD663DIIbDjjmlHIyJpipUgzOxvwA+ADcArQHszu87di1bRdfTo0V/cr6qqoqqqqliHLpgePUq7JtO118KvfgX9+8N3vwvjx8PQoWlHJSJxTZo0iUmTJhVsf7FKbZjZDHfvZ2bDgP7A5cCr7v7lggRhthvwkLv3beD5si+1AfDww/CnP8Fjj6UdyeaeeCIkheefhy5dYMoUOPlkmDAB9t037ehEJBfFKrXRKpr3cBLwoLuvAwryiR21Tp4H9jCzxWZ2TiH2W4pK9RLT2rXwwx/CDTeE5AAwcCBcfTV85zuwfn268YlIOuImiJuAt4G2wLNm1g34pBABuPsZ7t7J3bd0967ufmsh9luKuneHxYthw4a0I9nUffeFYbjHHbfp9jPPhB12gLFj04lLRNIVK0G4+/Xu3tndv+bBImBQwrFVnDZtoEOHUPa7FFRXL2L48Cs5//wl1NTcRXX1ok2eN4MxY+A3v4F161IKUkRSE7fURsdoxvNj0eM+aKGgnJTKZabq6kUMGfIH7rjjJ3zyyZd49tnjGTLkD5sliYMPDp3rd9yRUqAikpq4l5jGAROATtHjNwlzI6SJSiVBjBgxjgULrgS2jra0ZcGCKxkxYtxmr73kktA/ISLNS9wEsZO73wPUALj7esKQV2miUkkQy5bVELqUamvL8uU1m7126FBYsQJmzChKaCJSIuImiNVmtiPRyCUzGwB8nFhUFaxHj9JIEJ07twBW19m6mk6dNv+TaNkSzj0X/vKXooQmIiUi7jyI/sAfgH2A2UAH4BvuXpQKrJUyDwLglVfge9+D6Ymv5N246upFHHTQs6xc+S3CfMnV9Ow5iokTL6J79271vB4OPDC0JLaINb1SRNJWzDWptwD2BAyYF82FKIpKShAffhiK9n38cRgllKYzzviUN9+cQvv2L9CpUwvGjDm73uSQceCBcNVVMGRI8WIUkdwVJUGY2YXAHZn1qM1se+Bb7l6UrstKShAA228fSm506JBuHL16wf33w5djzof//e9h7lxdahIpF8WaSX1eJjkAuPsq4LxcD9rc9eyZftnvpUvD+hT77BP/Pd/4BvzjH5oTIdJcxE0QLc02XhAxs5ZA62RCqnylMJLpxRfDHIcWTViVvFs32H13KGAtMBEpYXE/Hh4H7jazwWY2GLgz2iZNVF29iNmzn+OXv/wXw4dfudnEtGJ5+eXQp9BUxx8fig6KSOWL2wfRAvgecGS0aSJwi7sXZS5EpfRBZGYvL1hwFbAl2UYOJamqCn7xCzjqqKa9b8aMcKlp/vz0O9lFpHHF6qTe2d3frbNtT3efl+uBm6JSEsTw4Vdyxx2XsekEtdUMG3Y1t98+qmhxbNgA220HixaFYnxN4Q5f+hL861+w557JxCcihVGsTurJZnZarYNeCvwj14M2V02ZvZykN96AXXdtenKA0Go49lhdZhIpdTMLMEstboKoAs40s3vN7FlgDyCHK9jNW1NmLyfplVfggANyf/+xx8IjjxQunuYsU1F30KBRqfZJSWV55BEYPLgAO3L3WDfgQmApsBg4OO77CnELYZa/hQvf9p49L3X4zMPFmtXes+elvnDh20WN40c/cv/d73J//2efuW+zjfvHHxcupuZo87+Hz1L5e5DK8uc/u3fs6P7ii+7RZ2fOn71x+yCeBJYDFwNfAsYCz7r7ZQXIUXGO73HiLAfV1YsYMWIcjz46nH79XmDs2EOL3kF9xBFw+eVN76Cu7cgj4eKL4YQTChdXufv881BC5Y03wjDm6mp4//0w3+TjjzddKGrLLeHdd5fw/vu7sunS8J9zxBH3cP31Z7LbbtC27hVJkQbU1MBPfwoPPRRaELvvXrxO6pPc/Z+1Hm8B/Nzdx+R64KaopASR8f3vw1e+AhdcUNzjuocZ3LNnwy675L6f3/wGli+H668vXGzlpqYGpk6FBx4InfazZsEee0DfvuE/Z48e4d96u+1g2203rWH1n//AWWfdwvTp391sv9ttt5COHXt8MYigV69w22MP6N07/N106aJRZLLRmjUwfHgo5fP3v2/sX8w3QTRads3M9nL3ue7+TzPb0t0/h1Du28wm5npQCR8eacymXr48TI7r2DG//QwZEpYkbY4WLQrLsN56K7RrByeeCL/9Ley/f9O+8ffps4zp01dTd1TbsceO5/bbR1FTE1YfnD8/3N58E558Mgw1Xr8+JIp+/cLPAw6AvfZq2sRHqQwLF4ah5337wl13QetCTmFu7PoTMK2++/U9TvJGhfRB1HbPPe4nn1z84z76qPuRR+a/n/Xr3XfYwX3p0vz3VS5mzXI/7bRw3j/8oftrr+W3v3z6IFascH/8cfff/Mb99NPde/Rw324796OOch81Kjy3alV+8Unpe/hh9513dr/uOveams2fJ88+iGyFm62B+/U9liZIqwUxc2b84nyNadky9GU8+SR8u8IXn122LFzb/de/wup6Y8fCNtvkv9/u3bsxceJFjBhxNcuX10QVdeNNmtxll3A7+uiN21auDCVUXngBfvUrePVV6N49TIocNAgOPxx23DH/uCV9GzbAlVeGVuzf/w4DByZznEb7IMxsmrv3r3u/vsdJqsQ+iFWrQm2jYpf9HjYsdE4X4kP9ppvguedg/Pj891WKNmwIfSxXXQU/+AH8/Ofl1Wm8bl3oNH/66XB7/vnwxWTQoHA77LDQPyLl5e234ayzQp/WnXc2frk40U5qM3sXuIvQWvhmdJ/o8WnunueV7HgqMUFAKPs9fz7stFPxjrnPPuEDfd9989/XggVwyCGhX6PSOkyXLAmdfmZw882hg7jcrVsXOtUzCeOll8Lfw9FHh2Vl998/tAylNLnDbbfBZZeFFu0ll2T/fSWdIBr9nunuf831wE1RqQliv/3gxhtzK5qXi88/D98YP/ooDLMshB49wrC6vfcuzP5KwUMPwXe/Cz/+cfiPWKkfmv/5T2gBTpgQbsuWheHLRx8dbp07px2hZLzzDvzwh2E9ljvuCAMT4ijainJpqtQEceqp8PWvw+mnF+d4r70GZ5wBc+YUbp/f+x706RM+TMudO1xzTbjddx8cdFDaERXXsmXwxBMhWUycCJ06bWxdHHpo4b5USHw1NWGBriuuCOvCjx4NbdrEf3+iw1wlWcXuqH799cJ/0z/yyHDJqtwTxIYNYU7KCy+EW9euaUdUfJ07wznnhNuGDeFy1IQJMHJkmDdz2GEhWQwdGuZ5SLJmzgx9XwBPPRWGsRabRk2nqNgJ4o03wlj5Qho0CJ59trxXmVu/PnT6LVgAU6Y0z+RQV8uW8NWvhuTw/PMbO0anTQuJYvfdwyWPRx6B1bXKi6m2VP6WLw+XOIcMCf/mzz2XTnKAPFoQZtba3dcWMpjmpkcPuPvu4h3vjTfglFMKu88OHcJQyldeCSvUlZv168OEvw8/DH0PW22VdkSlaYcd4LTTws09zBp//PGwTvnpp8OAAXDggR8yfvw9LFmSKWm/mhdfTGe9k3L0ySfh3/OPfwwJYt689EeZxWpBmNkkM9ut1uMDgVcSiqnZKHYLYu7cUKqh0AYPDnMEyo17+I+4alUol6HkEI9ZmEvz05+GSx/Ll8NFF8G99y5kyZJL2TgzvC0LFlzJiBHjUoy29H34Yehb6Nkz1O+aNi3MzE87OUD8S0y/Bh43swvM7Crgz8A5hQjAzIaa2Vwze9PMflaIfZaLrl1hxQpYW4R22Pr18NZbyQzXPPLI8kwQI0eGVtX99zet40821a5dKNrYufNDbP6R0paHHz6bq64KE/dqirv0SUlbvDgUzezVKwyrfv75MIy1Wwk1tmIlCHefAPwAuA74DvA1d5+W78GjpUz/CBwN7A18y8wKfJW8dLVqFUaKLF6c/LGqq8PM2623Lvy+Dz00dGiurrvURQm7+eZQt+ahh8pr8lspa2i9k/79J/P++2FeyS67hEt6f/1r6NeoZPX1x7iHVtcpp4Q6WmvWhMQ5dmxIFCUnTj0OYAQwCzgI+D4wFzg2nxof0X4HAI/Venw58LN6XteE6iTl5Ygj3CdMSP44Dz7ofswxye3/kENC/Z9yMHlyqF8zf37akVSWOLWlqqvdb7zR/dRTw++ga1f3M890v+WW8Puor55QOapv7Zftt5/g3bqt9X32Cf8Gn36afBwkXIspY0fgQHf/N/CCmT0O3ALku65YZ2BJrcdLaWYr1RWrHyKJEUy1ZS4z1a4NVIreeSd0qo4bp6GahRanttRuu4Whmz/4QfjYnDcPnnkm/O2MHBlec9hhmU7v8C27HPuGrrhiHAsW/DeQabJvzapVg/jqV8fx6KPnlU3lgVgJwt1/XOfxImBIIhE1YPTo0V/cr6qqoqqqqpiHT0wxE0SSo4wGDw4LCJWydevgm98MHdPHHJN2NJWpe/du3H77qFivNQtfWvbaK6yP4h6GGk+eDC+/HK7Hv/FGGFhxwAEhYfTvH15fin1GK1aEYdJPPw33338xG5NDRis+/3xposlh0qRJTJo0qWD7i7tg0NPAZi909yPyOrjZAGC0uw+NHl8eduu/rfM6jxNnObr7brj33jBzN0kDBsDVV4faSUlYuzbUlKquLt2KoSNHhvpDjz2mdRPKxb//Hda/ePnlcHvttTDYolu3UEcqc9t99zDculgjf959Nwz1nTUrFEScMiWMRho4MPTJPfvsDTzyyLepu9bHsGFXx06ghVCsFeX2q/WwDfB1YL27/zTXA0f7bQnMAwYDK4CXgW+5+xt1XlexCeKVV8K3p2l5d/k3zD0UBnzrrWQLAx57bJiF+41vJHeMXL30UhhpM2MG7Lpr2tFIPtauDUUuZ8/eeMss8dqyZUgU3buHmeEdOsDOO4efHTpA+/ZhoMZWW4WfW24ZZo1nbuvXh8EWq1aF20cfhWSwaFG4LV4cWvzr1oXJa337hrpIAweGlk7mi0d19SKGDPkDCxZcSWZOSM+exZ8TklotJjN72d3z7i8ws6GE0VEtgLHu/pt6XlOxCeKDD8Jlpo8+Sq4i6ooVYdz6e+8ls/+Ma64J/3FvvDHZ48SVWf978eKWzJjxA379a+fCCzukHZYkxD18i6+uDrfly8Pf/Lvvhp/vvQeffhpaJWvWhNvxp8vZAAAWgklEQVTnn4ekUvu2zTahJbL99uHWoUMYkt6tW/i5225h9GG2/6+Zv7+N/TFnF33CYLFaEDvUetgC2A+43t33zPXATVHJCcI9/DFWV29cR7bQnnoqTMR59tlk9p/x2muh9TB/frLHiWPzb3Dr6dnzcs3qlWYl3wQR90rsq8DU6OcLwKXAubkeVDYyS76jOtPRl7S+fcMCSMWY15HNiBHjaiUHgC00q1ekieJOlOvu7j2in73c/Sh3fy7p4JqLpBPE3LnJDnHNaNEiLENaCrOqly2rYdMOQoC2LF+uqbwicTU6zNXMGi3t5u5/L2w4zVMxWhDHHpvc/msbPDisU31OQQqx5C7M6v0PYUxFxmo6ddLwJZG4ss2DOL6R5xxQgiiAHj3CULmkFKsFAWHC3MiRoW8lzclAl19+Dnfd9R82bHBgKzKjSMaMuSi9oETKTKMJwt1T/h7YPPToEQrGJeHTT8NwvWKtcdC9exhCmMTiRE1x551dOe64z9hmm981OKtXRBqX7RLTOHc/O7r/bS/SGtTNTZKXmObNC0XAijkxLFP+O60EsWAB3HQTvPbaNnTuXLxJSSKVJtvHRu2lsX+UZCDNWbduYT3gJFZlmzeveJeXMo48MvRDpOWSS+Cyy8JEKRHJXbYEUZmTD0pM69ahDPKSJdlf21Rz58KeRZmtstERR6S3DOnjj4fLW//1X8U/tkilydZJ3cXMrges1v0vuHuJl2crH5nLTD16FHa/8+bByScXdp/ZdOgQktLkySFZFMvatfCjH8G114YSCiKSn2wJ4ie17k9NMpDmLql+iDRaEADHHw8PPljcBHH99aFoW7GG9IpUupxrMRVTJZfayLjqqjDi6DebVaLK3YYNoa7Me++Fn8U0cyacdFLoMC7GcNcVK8JM7uefT2ZZVZFyVKxSG5KwJFoQixeH6q3FTg4QPqw3bAj9AcVw+eVw7rlKDiKFFHdFOUlYEgmimBPk6jIL5bUfeij54a4vvBBGTc2dm+xxRJqbrC0IM2tpZhoTkrAkEsS8een0P2SccAL885/JHqOmBi66CH77W2jXLtljiTQ3WROEu28AvlWEWJq1nXYKw0JXrSrcPtNsQQBUVcFbb23gpJOuY9CgUQwffiXV1YsKeoyxY8OIpWHDCrpbESH+JaYpZvZH4G5gdWajuye4Dlrzkin7XV0dFikphHnz4OtfL8y+crF06SLWrVvKAw+cD7QGVvPii4VbVev99+GKK2DChHTrPolUqrid1P2AvYH/Bn4f3a5OKqjmqtCXmdJuQYwYMY5PPulPSA4AbQu6JsMvfgGnnw79+hVkdyJSR6wWhLsPSjoQKWyC+Phj+OSTdMtNhDUZtqqztTBrMrz0Ejz8cChlLiLJiNWCMLOOZjbWzB6LHvcxM60oV2CFTBCZDupiFumrK6zJsLrO1vzXZFi/Hi64AH73O9h227x2JSKNiPs/dRwwAegUPX4T+HESATVnSSSINI0ZczY9e44C1kRbMmsynJ3Xfq++OvTTqGNaJFlxE8RO7n4PUAPg7uuBDYlF1UwVMkGk3f8A0L17NyZOvIhhw/4fO+88k/32m5x3B/WcOfD734fRS+qYFklW3ASx2sx2JKruamYDgI8Ti6qZ6tYtVHRdvz7/fZVCCwJCkrj99lE88MCX+fDDoXTpkntyWL8+LGX6P/8T/q1EJFlxE8QlwINATzObAtwGaO3GAmvTBnbeGZYuzX9fpdCCqG3AgFBIb+zY3Pfxy1/CDjvA975XuLhEpGGxi/WZ2RbAnoTS3/PcvWjV/ptDsb6Mww+HUaPyq4KaKdL3wQew9daFiy1fU6fCiSeG1k1T60M9+CD88IcwbVqYVCgi2RWlWJ+ZtQEuBsYAVwIXRtukwArRD/H226ElUkrJAWD//cNqc1dc0bT3zZkD3/0u3HWXkoNIMcW9xHQbYaLcH4A/RvfHJxVUc1aIBJHWGhBxXHMN3H03TJoU7/VLlsDXvgb/+79w8MGJhiYidcQttbGPu/ep9fhpMytSIefmpUePcDklH3PmJF9BNVc77gjjx4cZ0FOmQM+eDb923jwYOjQsH6ohrSLFF7cFMS0auQSAmX0VrTCXiL32yr9sdSknCAiXmcaMCf0tr75a/2vuvx8OOwxGjoQfa8aNSCoabUGY2SzC0NZWwPNmtjh6qiuQ18eYmX0DGA30Bg5Q4b9gr71g/vzQ0dyyZW77mDMHzj+/sHEV2nnnhdbE0KFw6qlwyilhhNKsWXDrrWGFuAceCKOfRCQdjY5iMrNGR5u7e861m81sT8LEu5uAyxpLEM1pFBOEMf5PPdX45ZeG1NSEdRFWrID27QsfW6GtXAl//nM4308+CSvCnXginHYabKHlrETyku8opkb/C9ZOAGa2PfClOu/JOUG4+7xov5oPW0fv3qEIXS4Joro6fDMvh+QA0LFjGNY7alTakYhIXbG+o5nZGOBsYAHRbOroZx6j9aUhvXuHtZyPO67p7y31/gcRKR9xG/GnAT3dfW1Tdm5mE4GOtTcREssv3f2hpuxr9OjRX9yvqqqiqqqqKW8vK717h3WWc6EEIdJ8TZo0iUlxx5DHEGsmtZndD5zv7u8W7Mgb9/00cKn6IDaaPBl+8hN48cWmv3f4cBg8ONQsEpHmLdE+iFp+DUw3s9nA55mN7n5CrgeuQ/0QtfTpE/og3JtesXTOHLj44mTiEpHmJW4LYg5htNEsopLfAO7+TM4HNjuJMDN7J+AjYIa7H9PAa5tVCwJCqYwZM6BTp+yvzdiwIYxgevfdptc6EpHKU6wWxBp3vz7Xg9TH3f8J/LOQ+6wkmZFMTUkQb70VRgUpOYhIIcSdST3ZzH5tZgeZWf/MLdHImrlMgmiK6dOhv34rIlIgcVsQ+0Y/a89r1TDXBO2zD8yc2bT3TJ8O++6b/XUiInHEShDuPijpQGRT++4Lt93WtPdMm6a6RSJSOHE7qUfWt93d/7vgEdV//GbXSf3ZZ6E/4eOP45WccIcOHUIto113TT4+ESl9RVkwCFhd67YBOAbYLdeDSnbbbANdusSv7Lp0aUgkSg4iUihxLzH9vvZjM7samJBIRPKFfv1Cv8I++2R/rfofRKTQ4rYg6toa6FLIQGRz++4bPvjjmDZNI5hEpLDirkk9y8xmRrc5wDzg2mRDk6YkiKlTYb/9ko1HRJqXuJ3UtdeFWA+sdPf1iUW1+fGbXSc1hLUS9toLPvyw8ZIbNTWhg3r2bPVBiMhGRZlJnc/CQJK7jh1h223D2sx77dXw6+bNC69TchCRQsq25OinbFz/IZOFPHpfa3fXml8JO+QQeO65xhPElCkwcGDxYhKR5qHRPgh3b+fu7aNbO2BX4CrgHeC6YgTY3GUSRGOefx4OPrg48YhI8xG3k3o7MxsNzATaAQe4+6VJBibBoYdmTxDPPacWhIgUXqMJwsx2MrNfA9MIndP7uvsV7v5BUaITevcOndQrVtT//Ntvh9nWceZKiIg0RbY+hEXAe8CtwBrgXKs1nMbdr0kuNAFo0QIOPxwmToSzztr8+QkTYMiQ8DoRkULK9rHy/wjJAcKlpbo3KYLjjoNHHqn/uQkT4OijixuPiDQPseZBpK25zoPIeOedcKnp3XehVauN2z/9NNRrWrgQdtwxvfhEpDQVq1ifpGiXXcI61Y89tun2Bx6Aww5TchCRZChBlInzzoO//GXTbePGwRlnpBKOiDQDusRUJtasgS5dNjBw4I189tl7tGnThRkzzmHRoi1o3Trt6ESkFCVaasPMLmnseY1iKp6VKxfRosVrPPzw+UBLYAMdOtzLsmUH0b17t2xvFxFpsmyXmOobuaRRTCkYMWIcH3wwmJAcAFry3nvHM2LEuBSjEpFK1mgLwt2vLFYg0rhly2qAtnW2tmX58po0whGRZiBWsT0zawOcC+wNtMlsd/fvJBSX1NG5cwvCiq+1k8RqOnXSOAMRSUbcT5fxwC7A0cAzhNXkPk0qKNncmDFn07PnKEKSAFhNz56jGDPm7NRiEpHKFnfBoOnuvq+ZzXT3L5tZK2Cyuw9IPkSNYsqorl7EiBHjWL68hk6dWjBmzNnqoBaRBuU7iilugnjZ3Q80s2eBCwjlvl929x65HrgplCBERJquKCvKATeb2fbACOBBYBtgZK4HFRGR0herD8Ldb3H3Ve7+jLv3cPed3f3P+RzYzH5nZm+Y2Qwzu9/M2uezv3I2adKktENIVCWfXyWfG+j8mrts60EMj35eUt8tz2M/Aezt7v2A+cDP89xf2ar0P9JKPr9KPjfQ+TV32S4xZcZU1jcpLq9OAXd/stbDF4Gv57M/EREprGwT5W6K7j7p7lNqP2dmhVzk8jvAXQXcn4iI5CnuKKZp7t4/27Z63jcR6Fh7E6Hl8Ut3fyh6zS+B/u7eYAvCzDSESUQkB0kW6zsIOBjoUKfPoT0biwI1FtiQLPs/G/gacESW/eR8giIikptsfRCtCUNat2DTfohPgG/kc2AzGwr8BDjM3T/PZ18iIlJ4cS8xdXP3RQU9sNl8QgL6INr0ortfUMhjiIhI7uJOlNvSzG4Gdqv9Hndv9NJQY9y9V67vFRGR5MUt1ncvMB24gnBZKHNLlJkNNbO5Zvammf0s6eMlzcy6mNlTZjbHzGaZ2cXR9u3N7Akzm2dmE8xs27RjzYeZtTCzaWb2YPS4Ys7PzLY1s3ujSZ5zzOyrlXJ+ZvZfZjbbzGaa2R1m1rrcz83MxprZSjObWWtbg+dkZj83s/nR7/eodKKOp4Fza3ACci7nFjdBrHf3G939ZXd/NXNr4vk0iZm1AP5IqCC7N/AtM9sryWMWwXrgEnffGzgIuDA6p8sJQ4n3BJ6i/CcN/gh4vdbjSjq/64BH3b038BVgLhVwfmbWCbiIMKLwy4QrBd+i/M/tVsJnSG31npOZ9QFOA3oDxwA3mFkpD5Cp79zqnYCc67nFTRAPmdkFZrarme2QucU9ixwdCMx390Xuvo4wT+LEhI+ZKHd/x91nRPc/A94glE4/Efhr9LK/AielE2H+zKwLYWTaLbU2V8T5Rd/GDnX3WwHcfb27f0yFnB9hZGJbM9sC2ApYRpmfm7s/B6yqs7mhczoBuCv6vb5N+IA9sBhx5qK+c3P3J909s4rYi4TPF8jx3OImiG8TLik9D7wa3abGfG+uOgNLaj1eGm2rCGa2G9CP8Evs6O4rISQRYOf0Isvb/xL+VmqPfqiU8+sOvG9mt0aX0G42s62pgPNz9+XA74HFhMTwcVTtoOzPrR47N3BOdT9zllHenznfAR6N7ud0bnGL9XWv51aUUt+VyMy2Ae4DfhS1JOoOJSvLiYFmdiywMmolNdZ8LcvzI1x26Q/8KZokuppwuaLsf39mth3hm3U3oBOhJTGMCji3GCrunKIJyOvc/c589hMrQZjZ1mZ2RTSSCTPrZWbH5XPgGJYBXWs97hJtK2tR8/0+YLy7PxBtXmlmHaPndwHeTSu+PA0ETjCzhcCdwBFmNh54p0LObymwxN0zref7CQmjEn5/RwIL3f1Dd98A/IMwSbYSzq2uhs5pGfClWq8ry8+cWhOQz6i1Oadzi3uJ6VZgLeEPJnOw/4n53ly9AuxuZt3MrDVwOmEtinL3f8Dr7n5drW0PAmdH978NPFD3TeXA3X/h7l2j1uXpwFPufibwEJVxfiuBJWa2R7RpMDCHyvj9LQYGmFmbqPNyMGGgQSWcm7Fpi7ahc3oQOD0avdUd2B14uVhB5miTc6s1AfmEOhOQczs3d896A6ZGP6fX2vZanPfmcwOGAvMIHSqXJ328IpzPQGADMIMwbHhadI47AE9G5/oEsF3asRbgXA8HHozuV8z5EUYuvRL9Dv8ObFsp5weMIgycmEnovG1V7ucG/A1YDnxOSILnANs3dE6EUT9vRf8OR6Udfw7nNh9YFH22TANuyOfc4s6kfp7wjWKKu/c3s57Ane5esj38IiKSn7gzqUcBjwNfMrM7CN+Ez04qKBERSV/WFkR0PbILsAYYQLje9aK7v598eCIikpa4l5hmuXvfIsQjIiIlIu4opmlmdkCikYiISEmJ24KYSxgWtYgwOcgA91CzRUREKlDs9SDq2+4FXiNCRERKR9xSG4sIs/COiO6viftekWIysw1RnaTp0c+fph1TRlQmfLdGnh9pZr+qs+0rZvZ6dH9iuZXblvIWt9TGKOBnbCz12wq4PamgRPKw2t37u/u+0c/f5btDM8u6/nqMffQBWniopNmQO4Fv1tl2OmFCFMBtwIX5xiISV9xWwMmEcrGr4YvKj+0afYdIOuotEmhm1WY22sxeNbPXMuUyojpjY83sxei546Pt3zazB8zsX8CTFtxgZq9Hi808YmanmNkgM/tHreMcaWZ/ryeEYdQqU2FmQ8zseTObamZ3m9nW7j4f+LDOgJDTCIkDQsmSb+XzjyPSFHETxFoPnRUOYGZtkwtJJC9b1bnEdGqt59519/2APwOXRdt+CfzL3QcARwBXm9lW0XP7Aqe4+yDgFKCru/cBziQs+IS7Pw3saWY7Ru85BxhbT1wDCWXyiV57BTDY3fePtl8ave4uoiRgZgOAD9x9QXSsj4DWZrZ9rv84Ik0Rdyb1PWZ2E7CdmZ1HqDP+l+TCEsnZGg+luOuT+ab/KqFVDHAUcLyZZZbQbc3GKsITPSwIBHAIYeld3H2lmT1da7/jgeFmNo4wmfTMeo69K/BedH8A0AeYEk1EbQW8ED13NzAFuIRwualuueb3COW46y6CI1JwjSYIM9vS3T9396vNbAjwCbAnMNLdJxYlQpHCyVS33MDGv30Dvh5d3vlC9O19dcz9jiNc/vkcuNc3ruhV2xqgTa1jPuHuw+q+yN2XRpfDqoCvE5JJbW2Af8eMSyQv2S4xvQBgZuPdfaK7/8TdL1NykBLW1DWEJwAXf/Fms34NvG4K8PWoL6IjUJV5wt1XEKpq/pJQGr8+bxDmEkFYRXBgVPQy0w/Sq9Zr7yKszLcg6u+rrSPwdvbTEslftktMrc3sDOBgMzul7pPuXl9nnEia2pjZNKLJnMDj7v4LGl41bAxwrZnNJHxhWkgYkFHX/YQ+ijmEpRtfBT6u9fwdwE7uPq+B4zwKDCKskfF+tKjLnWa2ZRTbFYRSzRAuZV0H/LD2DsxsP0IdtPpaKCIF1+hEOTM7hDD64jQ2X6zH3f07CcYmUlLMrK27rzazHYCXgIHu/m703B+Aae5ebwvCzNoAT0XvyWmJSzO7Fngg6hgXSVy2FsSu7n6+mU1395uLEpFI6XrYwtrNrYD/rpUcpgKfETqW6+Xu/4nmE3UmLF2ai1lKDlJM2VoQ06IFgqY1MjJEREQqULYEMZFwffQAYHLd5929vmu1IiJSAbIliNZAf8I47+/Wfd7dn0kuNBERSVPcaq4d3P29rC8UEZGKka0Fca27/9jMHqKeYYK6xCQiUrmyjWIaH/28OulARESktMS6xAThMhOALjWJiDQPWau5RiWS3wfmAW+a2XtmNjL50EREJE2NJggzu4RQpvgAd9/B3bcHvkqoI/NfxQhQRETSka2TejowxN3fr7O9A6Ea5b4JxyciIinJdompVd3kAF/0Q7RKJiQRESkF2RLE2hyfExGRMpftEtMG6l80xYA27q5WhIhIhYo9zFVERJqXrMNcRUSkeVKCEBGReilBiIhIvZQgRESkXkoQIiJSr/8PDNpx5oydk3kAAAAASUVORK5CYII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/>
          <a:srcRect l="9815" t="62880" r="42963" b="16064"/>
          <a:stretch>
            <a:fillRect/>
          </a:stretch>
        </p:blipFill>
        <p:spPr bwMode="auto">
          <a:xfrm>
            <a:off x="37640074" y="8951926"/>
            <a:ext cx="4857750" cy="377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0"/>
          <a:srcRect t="32572" r="22910" b="25684"/>
          <a:stretch>
            <a:fillRect/>
          </a:stretch>
        </p:blipFill>
        <p:spPr bwMode="auto">
          <a:xfrm>
            <a:off x="32624457" y="13676341"/>
            <a:ext cx="4651185" cy="438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70" descr="Oct_26-0400_fieldline_trace.png"/>
          <p:cNvPicPr>
            <a:picLocks noChangeAspect="1"/>
          </p:cNvPicPr>
          <p:nvPr/>
        </p:nvPicPr>
        <p:blipFill>
          <a:blip r:embed="rId11"/>
          <a:srcRect l="14167" t="13676" r="11667" b="7790"/>
          <a:stretch>
            <a:fillRect/>
          </a:stretch>
        </p:blipFill>
        <p:spPr>
          <a:xfrm>
            <a:off x="28033782" y="13676341"/>
            <a:ext cx="4152900" cy="4384240"/>
          </a:xfrm>
          <a:prstGeom prst="rect">
            <a:avLst/>
          </a:prstGeom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9"/>
          <a:srcRect l="9815" t="62880" r="42963" b="16064"/>
          <a:stretch>
            <a:fillRect/>
          </a:stretch>
        </p:blipFill>
        <p:spPr bwMode="auto">
          <a:xfrm>
            <a:off x="37487673" y="13763427"/>
            <a:ext cx="4857750" cy="377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10"/>
          <a:srcRect t="32572" r="22910" b="25684"/>
          <a:stretch>
            <a:fillRect/>
          </a:stretch>
        </p:blipFill>
        <p:spPr bwMode="auto">
          <a:xfrm>
            <a:off x="32624457" y="18553157"/>
            <a:ext cx="4651185" cy="438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9"/>
          <a:srcRect l="9815" t="62880" r="42963" b="16064"/>
          <a:stretch>
            <a:fillRect/>
          </a:stretch>
        </p:blipFill>
        <p:spPr bwMode="auto">
          <a:xfrm>
            <a:off x="37487673" y="18640243"/>
            <a:ext cx="4857750" cy="377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/>
          <a:srcRect t="18298" r="19947" b="12796"/>
          <a:stretch>
            <a:fillRect/>
          </a:stretch>
        </p:blipFill>
        <p:spPr bwMode="auto">
          <a:xfrm>
            <a:off x="16574586" y="15921736"/>
            <a:ext cx="4861137" cy="72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75" descr="Aug_04-1330_fieldline_trace.png"/>
          <p:cNvPicPr>
            <a:picLocks noChangeAspect="1"/>
          </p:cNvPicPr>
          <p:nvPr/>
        </p:nvPicPr>
        <p:blipFill>
          <a:blip r:embed="rId13"/>
          <a:srcRect l="13125" t="14788" r="12857" b="7969"/>
          <a:stretch>
            <a:fillRect/>
          </a:stretch>
        </p:blipFill>
        <p:spPr>
          <a:xfrm>
            <a:off x="28351834" y="9278481"/>
            <a:ext cx="3878391" cy="4035229"/>
          </a:xfrm>
          <a:prstGeom prst="rect">
            <a:avLst/>
          </a:prstGeom>
        </p:spPr>
      </p:pic>
      <p:pic>
        <p:nvPicPr>
          <p:cNvPr id="77" name="Picture 76" descr="Mar_02-0245_fieldline_trace.png"/>
          <p:cNvPicPr>
            <a:picLocks noChangeAspect="1"/>
          </p:cNvPicPr>
          <p:nvPr/>
        </p:nvPicPr>
        <p:blipFill>
          <a:blip r:embed="rId14"/>
          <a:srcRect l="13125" t="9012" r="11905" b="9402"/>
          <a:stretch>
            <a:fillRect/>
          </a:stretch>
        </p:blipFill>
        <p:spPr>
          <a:xfrm>
            <a:off x="27814990" y="18147667"/>
            <a:ext cx="4458778" cy="4837703"/>
          </a:xfrm>
          <a:prstGeom prst="rect">
            <a:avLst/>
          </a:prstGeom>
        </p:spPr>
      </p:pic>
      <p:pic>
        <p:nvPicPr>
          <p:cNvPr id="82" name="Picture 81" descr="Oct 26 - mag_fiel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62294" y="13862461"/>
            <a:ext cx="6171168" cy="438912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1435723" y="12852045"/>
            <a:ext cx="402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Oct 26, 2015 </a:t>
            </a:r>
            <a:r>
              <a:rPr lang="en-US" sz="2000" dirty="0" smtClean="0"/>
              <a:t>0</a:t>
            </a:r>
            <a:endParaRPr lang="en-US" sz="5400" dirty="0"/>
          </a:p>
        </p:txBody>
      </p:sp>
      <p:sp>
        <p:nvSpPr>
          <p:cNvPr id="89" name="TextBox 88"/>
          <p:cNvSpPr txBox="1"/>
          <p:nvPr/>
        </p:nvSpPr>
        <p:spPr>
          <a:xfrm>
            <a:off x="21457494" y="8490261"/>
            <a:ext cx="479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Aug 04, 2015 </a:t>
            </a:r>
            <a:r>
              <a:rPr lang="en-US" sz="1200" dirty="0" smtClean="0"/>
              <a:t>538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21457494" y="18640243"/>
            <a:ext cx="402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Mar 02, 2016</a:t>
            </a:r>
            <a:endParaRPr lang="en-US" sz="5400" dirty="0"/>
          </a:p>
        </p:txBody>
      </p:sp>
      <p:pic>
        <p:nvPicPr>
          <p:cNvPr id="92" name="Picture 7"/>
          <p:cNvPicPr>
            <a:picLocks noChangeAspect="1" noChangeArrowheads="1"/>
          </p:cNvPicPr>
          <p:nvPr/>
        </p:nvPicPr>
        <p:blipFill>
          <a:blip r:embed="rId16"/>
          <a:srcRect l="17870" t="34459" r="3141" b="32664"/>
          <a:stretch>
            <a:fillRect/>
          </a:stretch>
        </p:blipFill>
        <p:spPr bwMode="auto">
          <a:xfrm>
            <a:off x="10172702" y="17489388"/>
            <a:ext cx="5725553" cy="4148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446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4038</TotalTime>
  <Words>754</Words>
  <Application>Microsoft Macintosh PowerPoint</Application>
  <PresentationFormat>Custom</PresentationFormat>
  <Paragraphs>75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University of New Hampshire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Shuster</dc:creator>
  <cp:lastModifiedBy>cschiff</cp:lastModifiedBy>
  <cp:revision>318</cp:revision>
  <cp:lastPrinted>2014-06-13T12:43:11Z</cp:lastPrinted>
  <dcterms:created xsi:type="dcterms:W3CDTF">2014-06-10T15:00:38Z</dcterms:created>
  <dcterms:modified xsi:type="dcterms:W3CDTF">2016-12-05T21:57:57Z</dcterms:modified>
</cp:coreProperties>
</file>